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12192000"/>
  <p:embeddedFontLst>
    <p:embeddedFont>
      <p:font typeface="NanumGothic" panose="020D0604000000000000" pitchFamily="34" charset="-127"/>
      <p:regular r:id="rId27"/>
      <p:bold r:id="rId28"/>
    </p:embeddedFont>
    <p:embeddedFont>
      <p:font typeface="Nanum Gothic" panose="020D0604000000000000" pitchFamily="34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A6eJTKRvYZnLZg8JDlfYK2gTB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/>
    <p:restoredTop sz="94681"/>
  </p:normalViewPr>
  <p:slideViewPr>
    <p:cSldViewPr snapToGrid="0">
      <p:cViewPr varScale="1">
        <p:scale>
          <a:sx n="147" d="100"/>
          <a:sy n="147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26f2001d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3a26f2001d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3a26f2001d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26f2001d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3a26f2001d8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3a26f2001d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a26f2001d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3a26f2001d8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3a26f2001d8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26f2001d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3a26f2001d8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a26f2001d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3" name="Google Shape;64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993f38dbd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g3993f38dbd5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g3993f38dbd5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93f38dbd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3993f38dbd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3993f38dbd5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.png"/><Relationship Id="rId21" Type="http://schemas.openxmlformats.org/officeDocument/2006/relationships/image" Target="../media/image114.png"/><Relationship Id="rId7" Type="http://schemas.openxmlformats.org/officeDocument/2006/relationships/image" Target="../media/image54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2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20.png"/><Relationship Id="rId5" Type="http://schemas.openxmlformats.org/officeDocument/2006/relationships/image" Target="../media/image23.png"/><Relationship Id="rId15" Type="http://schemas.openxmlformats.org/officeDocument/2006/relationships/image" Target="../media/image56.png"/><Relationship Id="rId10" Type="http://schemas.openxmlformats.org/officeDocument/2006/relationships/image" Target="../media/image119.png"/><Relationship Id="rId4" Type="http://schemas.openxmlformats.org/officeDocument/2006/relationships/image" Target="../media/image2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23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34.png"/><Relationship Id="rId3" Type="http://schemas.openxmlformats.org/officeDocument/2006/relationships/image" Target="../media/image74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23.png"/><Relationship Id="rId10" Type="http://schemas.openxmlformats.org/officeDocument/2006/relationships/image" Target="../media/image138.png"/><Relationship Id="rId4" Type="http://schemas.openxmlformats.org/officeDocument/2006/relationships/image" Target="../media/image75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5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62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51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7.png"/><Relationship Id="rId5" Type="http://schemas.openxmlformats.org/officeDocument/2006/relationships/image" Target="../media/image23.png"/><Relationship Id="rId15" Type="http://schemas.openxmlformats.org/officeDocument/2006/relationships/image" Target="../media/image104.png"/><Relationship Id="rId10" Type="http://schemas.openxmlformats.org/officeDocument/2006/relationships/image" Target="../media/image166.png"/><Relationship Id="rId4" Type="http://schemas.openxmlformats.org/officeDocument/2006/relationships/image" Target="../media/image2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23.png"/><Relationship Id="rId4" Type="http://schemas.openxmlformats.org/officeDocument/2006/relationships/image" Target="../media/image1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77.png"/><Relationship Id="rId5" Type="http://schemas.openxmlformats.org/officeDocument/2006/relationships/image" Target="../media/image23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2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3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23.png"/><Relationship Id="rId10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4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6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1589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04600" y="4412150"/>
            <a:ext cx="1688800" cy="16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63200" y="1524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381000"/>
            <a:ext cx="5715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68100" y="762000"/>
            <a:ext cx="3429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5078850" y="1762450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동똑이</a:t>
            </a:r>
            <a:endParaRPr sz="5400" b="0" i="0" u="none" strike="noStrike" cap="none">
              <a:solidFill>
                <a:srgbClr val="0C34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1940450" y="1170150"/>
            <a:ext cx="84227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동국대학교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맞춤형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정보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제공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챗봇</a:t>
            </a:r>
            <a:r>
              <a:rPr lang="en-US" sz="36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10462800" y="4723150"/>
            <a:ext cx="1172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950" b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Team </a:t>
            </a:r>
            <a:endParaRPr sz="1950" b="1">
              <a:solidFill>
                <a:srgbClr val="166534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21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Renux</a:t>
            </a:r>
            <a:r>
              <a:rPr lang="en-US" sz="21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 </a:t>
            </a:r>
            <a:endParaRPr sz="2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0" y="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2025-2 OSSProject</a:t>
            </a:r>
            <a:endParaRPr/>
          </a:p>
        </p:txBody>
      </p:sp>
      <p:pic>
        <p:nvPicPr>
          <p:cNvPr id="27" name="Google Shape;27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0549" y="2781550"/>
            <a:ext cx="3052300" cy="34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181557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9"/>
          <p:cNvSpPr/>
          <p:nvPr/>
        </p:nvSpPr>
        <p:spPr>
          <a:xfrm>
            <a:off x="381000" y="381000"/>
            <a:ext cx="181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66534"/>
                </a:solidFill>
              </a:rPr>
              <a:t>유스케이스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6600" y="953225"/>
            <a:ext cx="7702775" cy="5676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9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10</a:t>
            </a:r>
            <a:endParaRPr sz="1200">
              <a:solidFill>
                <a:srgbClr val="4B5563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3a26f2001d8_0_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a26f2001d8_0_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3a26f2001d8_0_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a26f2001d8_0_2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a26f2001d8_0_2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72057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3a26f2001d8_0_28"/>
          <p:cNvSpPr/>
          <p:nvPr/>
        </p:nvSpPr>
        <p:spPr>
          <a:xfrm>
            <a:off x="381000" y="361561"/>
            <a:ext cx="338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시스템 </a:t>
            </a:r>
            <a:r>
              <a:rPr lang="en-US" sz="2700" b="1">
                <a:solidFill>
                  <a:srgbClr val="166534"/>
                </a:solidFill>
              </a:rPr>
              <a:t>블록 다이어그램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3a26f2001d8_0_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00" y="1279326"/>
            <a:ext cx="11515762" cy="42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a26f2001d8_0_28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3a26f2001d8_0_3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a26f2001d8_0_3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" y="1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3a26f2001d8_0_3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a26f2001d8_0_3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3a26f2001d8_0_3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11429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a26f2001d8_0_39"/>
          <p:cNvSpPr/>
          <p:nvPr/>
        </p:nvSpPr>
        <p:spPr>
          <a:xfrm>
            <a:off x="381000" y="381000"/>
            <a:ext cx="106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66534"/>
                </a:solidFill>
              </a:rPr>
              <a:t>ERD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g3a26f2001d8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2400" y="749650"/>
            <a:ext cx="9248176" cy="57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a26f2001d8_0_39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a26f2001d8_0_5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a26f2001d8_0_5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a26f2001d8_0_5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a26f2001d8_0_5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a26f2001d8_0_5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30358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a26f2001d8_0_50"/>
          <p:cNvSpPr/>
          <p:nvPr/>
        </p:nvSpPr>
        <p:spPr>
          <a:xfrm>
            <a:off x="381000" y="381000"/>
            <a:ext cx="2486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66534"/>
                </a:solidFill>
              </a:rPr>
              <a:t>Flow Chart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g3a26f2001d8_0_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7525" y="381000"/>
            <a:ext cx="5554377" cy="6326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a26f2001d8_0_50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3a26f2001d8_0_6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3a26f2001d8_0_6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3a26f2001d8_0_6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a26f2001d8_0_6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a26f2001d8_0_6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96247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a26f2001d8_0_61"/>
          <p:cNvSpPr/>
          <p:nvPr/>
        </p:nvSpPr>
        <p:spPr>
          <a:xfrm>
            <a:off x="381000" y="381000"/>
            <a:ext cx="28847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dirty="0" err="1">
                <a:solidFill>
                  <a:srgbClr val="166534"/>
                </a:solidFill>
              </a:rPr>
              <a:t>시퀀스</a:t>
            </a:r>
            <a:r>
              <a:rPr lang="en-US" sz="2700" b="1" dirty="0">
                <a:solidFill>
                  <a:srgbClr val="166534"/>
                </a:solidFill>
              </a:rPr>
              <a:t> </a:t>
            </a:r>
            <a:r>
              <a:rPr lang="en-US" sz="2700" b="1" dirty="0" err="1">
                <a:solidFill>
                  <a:srgbClr val="166534"/>
                </a:solidFill>
              </a:rPr>
              <a:t>다이어그램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3a26f2001d8_0_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548" y="1249298"/>
            <a:ext cx="10139451" cy="51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a26f2001d8_0_61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14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5715000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381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24804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43000"/>
            <a:ext cx="1143000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2286000"/>
            <a:ext cx="3657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24765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2000" y="263842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1500" y="4400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67200" y="2286000"/>
            <a:ext cx="3657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0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57700" y="24765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0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48200" y="263842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57700" y="4400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53400" y="2286000"/>
            <a:ext cx="3657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0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343900" y="24765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0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34400" y="263842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43900" y="4400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0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81000" y="5010150"/>
            <a:ext cx="11430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0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924175" y="5200650"/>
            <a:ext cx="1209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0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10050" y="54673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0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14850" y="5200650"/>
            <a:ext cx="1085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0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676900" y="54673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0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981700" y="5200650"/>
            <a:ext cx="14954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553325" y="54673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0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58125" y="5200650"/>
            <a:ext cx="14097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81000" y="381000"/>
            <a:ext cx="269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핵심 기능 소개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571500" y="1333500"/>
            <a:ext cx="1104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동똑이는 학생들의 정보 탐색을 원활하게 하기 위해 다음과 같은 핵심 기능들을 제공합니다. 각 기능은 사용자 경험을 향상시키고, 정확한 정보를 빠르게 제공하기 위해 설계되었습니다.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0"/>
          <p:cNvSpPr/>
          <p:nvPr/>
        </p:nvSpPr>
        <p:spPr>
          <a:xfrm>
            <a:off x="1390650" y="2657475"/>
            <a:ext cx="242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학교 맞춤 답변 생성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571500" y="329565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동국대학교의 내규, 학과별 정보, 부서별 업무 내용 등을 기반으로 한 정확한 답변을 생성합니다. 사용자가 자연어로 질문하면, 학교의 공식 정보를 바탕으로 적절한 답변을 제공합니다.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00100" y="4362450"/>
            <a:ext cx="1725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출처 인용 및 검증 가능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5276850" y="2657475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자연어 처리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4457700" y="329565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템플릿 기반 응답 구조가 아닌, 고급 자연어 처리 기능으로 복잡한 질문이나 맥락 있는 대화에도 적절히 응답합니다. 사용자의 의도를 정확히 파악하여 유연한 대화를 가능하게 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4686300" y="4362450"/>
            <a:ext cx="146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맥락 기반 상호작용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9163050" y="2657475"/>
            <a:ext cx="1798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최신 정보 제공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8343900" y="3295650"/>
            <a:ext cx="3276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학교 공지사항을 주기적으로 수집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/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정제하여 최신 정보를 빠르게 제공합니다. 답변 생성 시점에서 가장 최근 데이터를 기반으로 하여 정확성을 보장합니다.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572500" y="4362450"/>
            <a:ext cx="1737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1일 4회 자동 업데이트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3067528" y="5505450"/>
            <a:ext cx="90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데이터 수집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4670585" y="5505450"/>
            <a:ext cx="75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100" b="1">
                <a:latin typeface="NanumGothic"/>
                <a:ea typeface="NanumGothic"/>
                <a:cs typeface="NanumGothic"/>
                <a:sym typeface="Nanum Gothic"/>
              </a:rPr>
              <a:t>임베딩</a:t>
            </a:r>
            <a:r>
              <a:rPr lang="en-US" sz="11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 처리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6096478" y="5505450"/>
            <a:ext cx="1245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하이브리드 검색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981475" y="550545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LLM 응답 생성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15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3719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43000"/>
            <a:ext cx="1142999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2019300"/>
            <a:ext cx="214922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3102" y="3000375"/>
            <a:ext cx="65871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74690" y="2114550"/>
            <a:ext cx="2149227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66792" y="3000375"/>
            <a:ext cx="65871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68380" y="2114550"/>
            <a:ext cx="2149227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860482" y="3000375"/>
            <a:ext cx="65871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1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62071" y="2114550"/>
            <a:ext cx="2149227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1000" y="4229100"/>
            <a:ext cx="56007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4838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5143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5448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10300" y="4229100"/>
            <a:ext cx="56007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1"/>
          <p:cNvSpPr/>
          <p:nvPr/>
        </p:nvSpPr>
        <p:spPr>
          <a:xfrm>
            <a:off x="381000" y="381000"/>
            <a:ext cx="404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1"/>
          <p:cNvSpPr/>
          <p:nvPr/>
        </p:nvSpPr>
        <p:spPr>
          <a:xfrm>
            <a:off x="571500" y="1333500"/>
            <a:ext cx="13258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공지사항을 주기적으로 크롤링하여 정제된 텍스트로 변환함으로써, 학생들이 최신이고 정확한 정보에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접근할 수 있도록 합니다.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1"/>
          <p:cNvSpPr/>
          <p:nvPr/>
        </p:nvSpPr>
        <p:spPr>
          <a:xfrm>
            <a:off x="533375" y="2414588"/>
            <a:ext cx="1844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1"/>
          <p:cNvSpPr/>
          <p:nvPr/>
        </p:nvSpPr>
        <p:spPr>
          <a:xfrm>
            <a:off x="533375" y="2757488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공지사항을 주기적으로 크롤링합니다.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1"/>
          <p:cNvSpPr/>
          <p:nvPr/>
        </p:nvSpPr>
        <p:spPr>
          <a:xfrm>
            <a:off x="533425" y="3224213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공지 제목, 게시일, 게시판 종류 메타데이터 확보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1"/>
          <p:cNvSpPr/>
          <p:nvPr/>
        </p:nvSpPr>
        <p:spPr>
          <a:xfrm>
            <a:off x="3442661" y="2390775"/>
            <a:ext cx="2213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>
                <a:solidFill>
                  <a:srgbClr val="1F2937"/>
                </a:solidFill>
              </a:rPr>
              <a:t>불용어 처리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1"/>
          <p:cNvSpPr/>
          <p:nvPr/>
        </p:nvSpPr>
        <p:spPr>
          <a:xfrm>
            <a:off x="3627103" y="2733675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HTML</a:t>
            </a:r>
            <a:r>
              <a:rPr lang="en-US" sz="10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태그와 조사 등을</a:t>
            </a:r>
            <a:endParaRPr sz="1050">
              <a:solidFill>
                <a:srgbClr val="37415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처리합니다.</a:t>
            </a:r>
            <a:endParaRPr sz="1050">
              <a:solidFill>
                <a:srgbClr val="37415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34" name="Google Shape;534;p11"/>
          <p:cNvSpPr/>
          <p:nvPr/>
        </p:nvSpPr>
        <p:spPr>
          <a:xfrm>
            <a:off x="3627103" y="3248025"/>
            <a:ext cx="1844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보안 및 데이터 정화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1"/>
          <p:cNvSpPr/>
          <p:nvPr/>
        </p:nvSpPr>
        <p:spPr>
          <a:xfrm>
            <a:off x="6720768" y="2395063"/>
            <a:ext cx="1844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문단 분할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1"/>
          <p:cNvSpPr/>
          <p:nvPr/>
        </p:nvSpPr>
        <p:spPr>
          <a:xfrm>
            <a:off x="6720768" y="2737963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원문을 문단 단위로 분할하여 의미 단위로 나눕니다.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1"/>
          <p:cNvSpPr/>
          <p:nvPr/>
        </p:nvSpPr>
        <p:spPr>
          <a:xfrm>
            <a:off x="6536276" y="3243747"/>
            <a:ext cx="2213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의미 있는 청크 단위로 분할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1"/>
          <p:cNvSpPr/>
          <p:nvPr/>
        </p:nvSpPr>
        <p:spPr>
          <a:xfrm>
            <a:off x="9814471" y="2386013"/>
            <a:ext cx="1844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최종 텍스트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1"/>
          <p:cNvSpPr/>
          <p:nvPr/>
        </p:nvSpPr>
        <p:spPr>
          <a:xfrm>
            <a:off x="9814471" y="2728913"/>
            <a:ext cx="184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정제된 텍스트로 변환되어 모델 입력으로 사용됩니다.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1"/>
          <p:cNvSpPr/>
          <p:nvPr/>
        </p:nvSpPr>
        <p:spPr>
          <a:xfrm>
            <a:off x="9662078" y="3252788"/>
            <a:ext cx="2213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의미 있는 텍스트만 유지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1"/>
          <p:cNvSpPr/>
          <p:nvPr/>
        </p:nvSpPr>
        <p:spPr>
          <a:xfrm>
            <a:off x="571500" y="4419600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전처리 과정의 중요성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1"/>
          <p:cNvSpPr/>
          <p:nvPr/>
        </p:nvSpPr>
        <p:spPr>
          <a:xfrm>
            <a:off x="800100" y="4800600"/>
            <a:ext cx="532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원하지 않는 HTML 태그, 스타일, 스크립트 등이 제거되어 데이터 정화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1"/>
          <p:cNvSpPr/>
          <p:nvPr/>
        </p:nvSpPr>
        <p:spPr>
          <a:xfrm>
            <a:off x="800100" y="5105400"/>
            <a:ext cx="4526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문단 단위 분할로 의미 있는 청크로 나누어 검색 정확도 향상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1"/>
          <p:cNvSpPr/>
          <p:nvPr/>
        </p:nvSpPr>
        <p:spPr>
          <a:xfrm>
            <a:off x="800100" y="5410200"/>
            <a:ext cx="3143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모델이 처리하기 쉬운 형태로 텍스트 정제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1"/>
          <p:cNvSpPr/>
          <p:nvPr/>
        </p:nvSpPr>
        <p:spPr>
          <a:xfrm>
            <a:off x="6380575" y="4419600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사용되는 기술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1"/>
          <p:cNvSpPr/>
          <p:nvPr/>
        </p:nvSpPr>
        <p:spPr>
          <a:xfrm>
            <a:off x="6610350" y="4781550"/>
            <a:ext cx="416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Python Requests &amp; BeautifulSoup을 활용한 크롤링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1"/>
          <p:cNvSpPr/>
          <p:nvPr/>
        </p:nvSpPr>
        <p:spPr>
          <a:xfrm>
            <a:off x="6591300" y="5105400"/>
            <a:ext cx="224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한국어 불용어 처리 라이브러리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80578" y="4800989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80578" y="5105789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80578" y="5410589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1"/>
          <p:cNvSpPr/>
          <p:nvPr/>
        </p:nvSpPr>
        <p:spPr>
          <a:xfrm>
            <a:off x="6591250" y="5372500"/>
            <a:ext cx="354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Huggingface/KURE-v1 모델을 활용한 임베딩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1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16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9526"/>
            <a:ext cx="12191999" cy="69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38126"/>
            <a:ext cx="12191999" cy="6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89597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61964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066800"/>
            <a:ext cx="11430000" cy="135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3033713"/>
            <a:ext cx="2857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91000" y="3128963"/>
            <a:ext cx="28575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01000" y="3128963"/>
            <a:ext cx="38100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358513" y="3910013"/>
            <a:ext cx="6096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41575" y="3910013"/>
            <a:ext cx="6096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1000" y="4941094"/>
            <a:ext cx="56007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55506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58554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61602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10300" y="4941094"/>
            <a:ext cx="56007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55506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585549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6160294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2"/>
          <p:cNvSpPr/>
          <p:nvPr/>
        </p:nvSpPr>
        <p:spPr>
          <a:xfrm>
            <a:off x="381000" y="381000"/>
            <a:ext cx="434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하이브리드 검색 시스템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2"/>
          <p:cNvSpPr/>
          <p:nvPr/>
        </p:nvSpPr>
        <p:spPr>
          <a:xfrm>
            <a:off x="876300" y="125730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하이브리드 검색 시스템이란?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2"/>
          <p:cNvSpPr/>
          <p:nvPr/>
        </p:nvSpPr>
        <p:spPr>
          <a:xfrm>
            <a:off x="571500" y="1676400"/>
            <a:ext cx="110490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의미 기반 검색과 키워드 기반 검색의 장점을 결합하여,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보다 정확하고 관련도 높은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검색 결과를 제공하기 위해 KURE-v1 임베딩과 TF-IDF 기반 검색 시스템을 통합하였습니다.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2"/>
          <p:cNvSpPr/>
          <p:nvPr/>
        </p:nvSpPr>
        <p:spPr>
          <a:xfrm>
            <a:off x="533400" y="3414713"/>
            <a:ext cx="2552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임베딩 기반 검색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2"/>
          <p:cNvSpPr/>
          <p:nvPr/>
        </p:nvSpPr>
        <p:spPr>
          <a:xfrm>
            <a:off x="533400" y="3757613"/>
            <a:ext cx="2552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HuggingFace의 nlpai-lab/KURE-v1 모델을 이용해 문단을 벡터화하여 의미적 유사성을 기반으로 검색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2"/>
          <p:cNvSpPr/>
          <p:nvPr/>
        </p:nvSpPr>
        <p:spPr>
          <a:xfrm>
            <a:off x="4073205" y="3414713"/>
            <a:ext cx="30633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TF-IDF 키워드 검색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2"/>
          <p:cNvSpPr/>
          <p:nvPr/>
        </p:nvSpPr>
        <p:spPr>
          <a:xfrm>
            <a:off x="4328475" y="3757613"/>
            <a:ext cx="2552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문서 내 키워드의 중요도를 가중치로 표현하여 키워드 기반으로 검색 수행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2"/>
          <p:cNvSpPr/>
          <p:nvPr/>
        </p:nvSpPr>
        <p:spPr>
          <a:xfrm>
            <a:off x="8123600" y="3414713"/>
            <a:ext cx="350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하이브리드 결합 로직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2"/>
          <p:cNvSpPr/>
          <p:nvPr/>
        </p:nvSpPr>
        <p:spPr>
          <a:xfrm>
            <a:off x="8123600" y="3757613"/>
            <a:ext cx="350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임베딩과 TF-IDF 결과에 α 가중치를 적용하여</a:t>
            </a:r>
            <a:endParaRPr sz="1050">
              <a:solidFill>
                <a:srgbClr val="37415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상위 K개의 문단을 반환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2"/>
          <p:cNvSpPr/>
          <p:nvPr/>
        </p:nvSpPr>
        <p:spPr>
          <a:xfrm>
            <a:off x="533400" y="5112544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r>
              <a:rPr lang="en-US" sz="15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방식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2"/>
          <p:cNvSpPr/>
          <p:nvPr/>
        </p:nvSpPr>
        <p:spPr>
          <a:xfrm>
            <a:off x="800100" y="5512594"/>
            <a:ext cx="30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각 문단은 KURE-v1 모델을 통해 벡터화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2"/>
          <p:cNvSpPr/>
          <p:nvPr/>
        </p:nvSpPr>
        <p:spPr>
          <a:xfrm>
            <a:off x="800100" y="5817394"/>
            <a:ext cx="2651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동일 문서에 대해 TF-IDF 행렬 생성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2"/>
          <p:cNvSpPr/>
          <p:nvPr/>
        </p:nvSpPr>
        <p:spPr>
          <a:xfrm>
            <a:off x="800100" y="6122194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α 가중치 기반으로 상위 K개 문단 반환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2"/>
          <p:cNvSpPr/>
          <p:nvPr/>
        </p:nvSpPr>
        <p:spPr>
          <a:xfrm>
            <a:off x="6400800" y="5131594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하이브리드 접근의 장점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2"/>
          <p:cNvSpPr/>
          <p:nvPr/>
        </p:nvSpPr>
        <p:spPr>
          <a:xfrm>
            <a:off x="6629400" y="5512594"/>
            <a:ext cx="2583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의미적 이해와 키워드 매칭의 결합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2"/>
          <p:cNvSpPr/>
          <p:nvPr/>
        </p:nvSpPr>
        <p:spPr>
          <a:xfrm>
            <a:off x="6629400" y="5817394"/>
            <a:ext cx="2754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복잡한 자연어 질문에도 높은 정확도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2"/>
          <p:cNvSpPr/>
          <p:nvPr/>
        </p:nvSpPr>
        <p:spPr>
          <a:xfrm>
            <a:off x="6629400" y="6122194"/>
            <a:ext cx="3189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출처 인용 및 검증을 위한 메타데이터 포함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2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0" y="2"/>
            <a:ext cx="12192000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51497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02909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066800"/>
            <a:ext cx="11429998" cy="93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2462213"/>
            <a:ext cx="24384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78101" y="2462213"/>
            <a:ext cx="24384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75202" y="2462213"/>
            <a:ext cx="24384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72302" y="2462213"/>
            <a:ext cx="24384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1000" y="4900613"/>
            <a:ext cx="56007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55483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58531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61579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0300" y="4900613"/>
            <a:ext cx="56007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55483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58531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6157913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3"/>
          <p:cNvSpPr/>
          <p:nvPr/>
        </p:nvSpPr>
        <p:spPr>
          <a:xfrm>
            <a:off x="381000" y="381000"/>
            <a:ext cx="363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질문 분류 및 라우팅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3"/>
          <p:cNvSpPr/>
          <p:nvPr/>
        </p:nvSpPr>
        <p:spPr>
          <a:xfrm>
            <a:off x="571500" y="1257300"/>
            <a:ext cx="110490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챗봇은 사용자의 질문에 가장 적절한 정보를 제공하기 위해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질문 분류 및 라우팅 시스템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을 구축했습니다. 이 시스템은 질문의 내용을 분석하여 적절한 데이터 소스로 라우팅함으로써 정확하고 빠른 정보 제공을 가능하게 합니다.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3"/>
          <p:cNvSpPr/>
          <p:nvPr/>
        </p:nvSpPr>
        <p:spPr>
          <a:xfrm>
            <a:off x="1111210" y="2994236"/>
            <a:ext cx="978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질문 입력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3"/>
          <p:cNvSpPr/>
          <p:nvPr/>
        </p:nvSpPr>
        <p:spPr>
          <a:xfrm>
            <a:off x="533400" y="3337136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사용자로부터 자연어 질문을 입력받습니다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3860780" y="2994236"/>
            <a:ext cx="1473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TF-IDF 벡터화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3530501" y="3337136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질문 텍스트를 TF-IDF 벡터로 변환합니다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6876812" y="2994236"/>
            <a:ext cx="143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로지스틱 회귀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6527602" y="3337136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벡터화된 질문을 분류하여 적절한 데이터셋과 게시판을 선택합니다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3"/>
          <p:cNvSpPr/>
          <p:nvPr/>
        </p:nvSpPr>
        <p:spPr>
          <a:xfrm>
            <a:off x="10248602" y="2994236"/>
            <a:ext cx="68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라우팅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3"/>
          <p:cNvSpPr/>
          <p:nvPr/>
        </p:nvSpPr>
        <p:spPr>
          <a:xfrm>
            <a:off x="9524702" y="3337136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선택된 데이터소스로부터 질문에 적합한 답변을 생성합니다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3"/>
          <p:cNvSpPr/>
          <p:nvPr/>
        </p:nvSpPr>
        <p:spPr>
          <a:xfrm>
            <a:off x="571500" y="5091113"/>
            <a:ext cx="521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데이터셋 분류 모델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3"/>
          <p:cNvSpPr/>
          <p:nvPr/>
        </p:nvSpPr>
        <p:spPr>
          <a:xfrm>
            <a:off x="800100" y="5510213"/>
            <a:ext cx="4606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모든 데이터셋의 제목과 본문을 합친 텍스트를 입력으로 사용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3"/>
          <p:cNvSpPr/>
          <p:nvPr/>
        </p:nvSpPr>
        <p:spPr>
          <a:xfrm>
            <a:off x="800100" y="5815013"/>
            <a:ext cx="478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TF-IDF + 로지스틱 회귀 모델을 기반으로 참조할 데이터를 선정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800100" y="6119813"/>
            <a:ext cx="4046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질문의 내용과 가장 유사한 데이터셋을 자동으로 분류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3"/>
          <p:cNvSpPr/>
          <p:nvPr/>
        </p:nvSpPr>
        <p:spPr>
          <a:xfrm>
            <a:off x="6400800" y="5129213"/>
            <a:ext cx="5219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게시판 분류 모델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3"/>
          <p:cNvSpPr/>
          <p:nvPr/>
        </p:nvSpPr>
        <p:spPr>
          <a:xfrm>
            <a:off x="6629400" y="5510213"/>
            <a:ext cx="38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청크 텍스트와 게시판명 데이터를 이용하여 임베딩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3"/>
          <p:cNvSpPr/>
          <p:nvPr/>
        </p:nvSpPr>
        <p:spPr>
          <a:xfrm>
            <a:off x="6629400" y="5815013"/>
            <a:ext cx="4046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로지스틱 회귀 모델을 기반으로 참조할 게시판을 선정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3"/>
          <p:cNvSpPr/>
          <p:nvPr/>
        </p:nvSpPr>
        <p:spPr>
          <a:xfrm>
            <a:off x="6629400" y="6119813"/>
            <a:ext cx="3189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질문 유형에 맞춘 적절한 부서별 정보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1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84450" y="333851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81550" y="333853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978650" y="3338534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3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 dirty="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18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5163"/>
            <a:ext cx="12192000" cy="665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1173" y="5753101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762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34672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066800"/>
            <a:ext cx="11429996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9650" y="1828800"/>
            <a:ext cx="18288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3700" y="2219325"/>
            <a:ext cx="762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90950" y="1828800"/>
            <a:ext cx="18288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0" y="2219325"/>
            <a:ext cx="762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72250" y="1828800"/>
            <a:ext cx="18288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96300" y="2219325"/>
            <a:ext cx="762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53550" y="1828800"/>
            <a:ext cx="18288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1000" y="3200400"/>
            <a:ext cx="5600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1500" y="3771900"/>
            <a:ext cx="521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43148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46196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49244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10300" y="3200400"/>
            <a:ext cx="5600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00800" y="3771900"/>
            <a:ext cx="521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43148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461962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4"/>
          <p:cNvSpPr/>
          <p:nvPr/>
        </p:nvSpPr>
        <p:spPr>
          <a:xfrm>
            <a:off x="381000" y="381000"/>
            <a:ext cx="4160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응답 생성 및 인용 처리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4"/>
          <p:cNvSpPr/>
          <p:nvPr/>
        </p:nvSpPr>
        <p:spPr>
          <a:xfrm>
            <a:off x="571500" y="123825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응답 생성 흐름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4"/>
          <p:cNvSpPr/>
          <p:nvPr/>
        </p:nvSpPr>
        <p:spPr>
          <a:xfrm>
            <a:off x="1123950" y="2113861"/>
            <a:ext cx="1600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사용자 질문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4"/>
          <p:cNvSpPr/>
          <p:nvPr/>
        </p:nvSpPr>
        <p:spPr>
          <a:xfrm>
            <a:off x="3905250" y="2113861"/>
            <a:ext cx="1600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500" b="1">
                <a:latin typeface="NanumGothic"/>
                <a:ea typeface="NanumGothic"/>
                <a:cs typeface="NanumGothic"/>
                <a:sym typeface="Nanum Gothic"/>
              </a:rPr>
              <a:t>관련 내용 추출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4"/>
          <p:cNvSpPr/>
          <p:nvPr/>
        </p:nvSpPr>
        <p:spPr>
          <a:xfrm>
            <a:off x="6526530" y="2113861"/>
            <a:ext cx="192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GPT-4o-mini API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4"/>
          <p:cNvSpPr/>
          <p:nvPr/>
        </p:nvSpPr>
        <p:spPr>
          <a:xfrm>
            <a:off x="9307830" y="2113861"/>
            <a:ext cx="192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500" b="1">
                <a:latin typeface="NanumGothic"/>
                <a:ea typeface="NanumGothic"/>
                <a:cs typeface="NanumGothic"/>
                <a:sym typeface="Nanum Gothic"/>
              </a:rPr>
              <a:t>자연어</a:t>
            </a:r>
            <a:r>
              <a:rPr lang="en-US" sz="15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 응답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4"/>
          <p:cNvSpPr/>
          <p:nvPr/>
        </p:nvSpPr>
        <p:spPr>
          <a:xfrm>
            <a:off x="571500" y="3386138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>
                <a:solidFill>
                  <a:srgbClr val="1F2937"/>
                </a:solidFill>
              </a:rPr>
              <a:t>본문 내용</a:t>
            </a: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기반 답변 생성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4"/>
          <p:cNvSpPr/>
          <p:nvPr/>
        </p:nvSpPr>
        <p:spPr>
          <a:xfrm>
            <a:off x="723900" y="3810000"/>
            <a:ext cx="60807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프롬프트 템플릿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에 질문/컨텍스트/출력 포맷이 포함된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4"/>
          <p:cNvSpPr/>
          <p:nvPr/>
        </p:nvSpPr>
        <p:spPr>
          <a:xfrm>
            <a:off x="800100" y="4276725"/>
            <a:ext cx="4046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선택된 문단을 컨텍스트로 삽입하여 자연어 답변 생성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4"/>
          <p:cNvSpPr/>
          <p:nvPr/>
        </p:nvSpPr>
        <p:spPr>
          <a:xfrm>
            <a:off x="800100" y="4581525"/>
            <a:ext cx="532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답변 포맷은 일정, 문의처, 참조 링크 등 행정정보 항목 중심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4"/>
          <p:cNvSpPr/>
          <p:nvPr/>
        </p:nvSpPr>
        <p:spPr>
          <a:xfrm>
            <a:off x="800100" y="4886325"/>
            <a:ext cx="4217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맥락을 이해하여 이어지는 대화에서도 일관된 답변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4"/>
          <p:cNvSpPr/>
          <p:nvPr/>
        </p:nvSpPr>
        <p:spPr>
          <a:xfrm>
            <a:off x="6400800" y="3414713"/>
            <a:ext cx="521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출처 자동 인용 처리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4"/>
          <p:cNvSpPr/>
          <p:nvPr/>
        </p:nvSpPr>
        <p:spPr>
          <a:xfrm>
            <a:off x="6553200" y="3855904"/>
            <a:ext cx="50673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자동 인용 시스템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으로 출처 신뢰성 보장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4"/>
          <p:cNvSpPr/>
          <p:nvPr/>
        </p:nvSpPr>
        <p:spPr>
          <a:xfrm>
            <a:off x="6629400" y="4276725"/>
            <a:ext cx="4400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문단 메타데이터를 활용해 출력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4"/>
          <p:cNvSpPr/>
          <p:nvPr/>
        </p:nvSpPr>
        <p:spPr>
          <a:xfrm>
            <a:off x="6629400" y="4581525"/>
            <a:ext cx="4206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출처는 주제, 게시일, 게시판 URL 포함한 구조화된 정보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4"/>
          <p:cNvSpPr/>
          <p:nvPr/>
        </p:nvSpPr>
        <p:spPr>
          <a:xfrm>
            <a:off x="11559596" y="6538537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 dirty="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19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5715000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762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5445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95388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1943100"/>
            <a:ext cx="3657600" cy="28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2133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7238" y="23050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1500" y="28956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32004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67200" y="1943100"/>
            <a:ext cx="3657600" cy="28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700" y="2133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643438" y="23050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57700" y="28956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57700" y="32004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53400" y="1943100"/>
            <a:ext cx="3657600" cy="28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343900" y="2133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29638" y="23050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43900" y="2895600"/>
            <a:ext cx="2286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43900" y="3200400"/>
            <a:ext cx="2286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/>
          <p:nvPr/>
        </p:nvSpPr>
        <p:spPr>
          <a:xfrm>
            <a:off x="380999" y="351841"/>
            <a:ext cx="241445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팀</a:t>
            </a:r>
            <a:r>
              <a:rPr 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i="0" u="none" strike="noStrike" cap="none" dirty="0" err="1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r>
              <a:rPr lang="en-US" sz="2700" b="1" i="0" u="none" strike="noStrike" cap="none" dirty="0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dirty="0" err="1">
                <a:solidFill>
                  <a:srgbClr val="166534"/>
                </a:solidFill>
              </a:rPr>
              <a:t>및</a:t>
            </a:r>
            <a:r>
              <a:rPr lang="en-US" sz="2700" b="1" dirty="0">
                <a:solidFill>
                  <a:srgbClr val="166534"/>
                </a:solidFill>
              </a:rPr>
              <a:t> </a:t>
            </a:r>
            <a:r>
              <a:rPr lang="en-US" sz="2700" b="1" dirty="0" err="1">
                <a:solidFill>
                  <a:srgbClr val="166534"/>
                </a:solidFill>
              </a:rPr>
              <a:t>역할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1104900" y="1143000"/>
            <a:ext cx="1337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250"/>
              <a:buFont typeface="Arial"/>
              <a:buNone/>
            </a:pPr>
            <a:r>
              <a:rPr lang="en-US" sz="22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Renux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295400" y="2171700"/>
            <a:ext cx="68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조준용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1295400" y="2438400"/>
            <a:ext cx="571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15803D"/>
                </a:solidFill>
                <a:latin typeface="NanumGothic"/>
                <a:ea typeface="NanumGothic"/>
                <a:cs typeface="NanumGothic"/>
                <a:sym typeface="Nanum Gothic"/>
              </a:rPr>
              <a:t>팀장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800100" y="2857500"/>
            <a:ext cx="10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경찰행정학부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800100" y="316230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2020111242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5181600" y="2171700"/>
            <a:ext cx="68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신원철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5181600" y="2438400"/>
            <a:ext cx="571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팀원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4686300" y="2857500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통계학과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4686300" y="316230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2021110445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9067800" y="2171700"/>
            <a:ext cx="68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육심호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9067800" y="2438400"/>
            <a:ext cx="571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팀원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8572500" y="2857500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통계학과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8572500" y="316230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2021110473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3"/>
          <p:cNvCxnSpPr/>
          <p:nvPr/>
        </p:nvCxnSpPr>
        <p:spPr>
          <a:xfrm>
            <a:off x="571506" y="3514925"/>
            <a:ext cx="325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3"/>
          <p:cNvCxnSpPr/>
          <p:nvPr/>
        </p:nvCxnSpPr>
        <p:spPr>
          <a:xfrm>
            <a:off x="4457706" y="3515522"/>
            <a:ext cx="325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3"/>
          <p:cNvCxnSpPr/>
          <p:nvPr/>
        </p:nvCxnSpPr>
        <p:spPr>
          <a:xfrm>
            <a:off x="8333556" y="3505211"/>
            <a:ext cx="325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3"/>
          <p:cNvSpPr/>
          <p:nvPr/>
        </p:nvSpPr>
        <p:spPr>
          <a:xfrm>
            <a:off x="1278300" y="3829050"/>
            <a:ext cx="1863000" cy="571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 txBox="1"/>
          <p:nvPr/>
        </p:nvSpPr>
        <p:spPr>
          <a:xfrm>
            <a:off x="1267950" y="3886200"/>
            <a:ext cx="18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Gothic"/>
                <a:ea typeface="NanumGothic"/>
                <a:cs typeface="NanumGothic"/>
                <a:sym typeface="Nanum Gothic"/>
              </a:rPr>
              <a:t>백엔드 서버 구현</a:t>
            </a:r>
            <a:endParaRPr sz="18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9180950" y="3829050"/>
            <a:ext cx="1863000" cy="571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 txBox="1"/>
          <p:nvPr/>
        </p:nvSpPr>
        <p:spPr>
          <a:xfrm>
            <a:off x="9180950" y="3924300"/>
            <a:ext cx="18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Gothic"/>
                <a:ea typeface="NanumGothic"/>
                <a:cs typeface="NanumGothic"/>
                <a:sym typeface="Nanum Gothic"/>
              </a:rPr>
              <a:t>웹 프론트 구현</a:t>
            </a:r>
            <a:endParaRPr sz="18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5164500" y="3829050"/>
            <a:ext cx="1863000" cy="571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 txBox="1"/>
          <p:nvPr/>
        </p:nvSpPr>
        <p:spPr>
          <a:xfrm>
            <a:off x="5164500" y="3886200"/>
            <a:ext cx="18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Gothic"/>
                <a:ea typeface="NanumGothic"/>
                <a:cs typeface="NanumGothic"/>
                <a:sym typeface="Nanum Gothic"/>
              </a:rPr>
              <a:t>RAG 모델 구현</a:t>
            </a:r>
            <a:endParaRPr sz="18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77" name="Google Shape;77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0000" y="5287200"/>
            <a:ext cx="7105501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2880631" y="5534859"/>
            <a:ext cx="6432900" cy="571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2959231" y="5533825"/>
            <a:ext cx="6275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Gothic"/>
                <a:ea typeface="NanumGothic"/>
                <a:cs typeface="NanumGothic"/>
                <a:sym typeface="Nanum Gothic"/>
              </a:rPr>
              <a:t>OSSprac의 Team Nux  ➡️  OSSProject의 Team Re:nux</a:t>
            </a:r>
            <a:endParaRPr sz="1800" b="1"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5600" y="5177325"/>
            <a:ext cx="1676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762000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49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28384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0800" y="2838450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5"/>
          <p:cNvSpPr/>
          <p:nvPr/>
        </p:nvSpPr>
        <p:spPr>
          <a:xfrm>
            <a:off x="381000" y="381000"/>
            <a:ext cx="299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기술적 제약사항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15"/>
          <p:cNvGrpSpPr/>
          <p:nvPr/>
        </p:nvGrpSpPr>
        <p:grpSpPr>
          <a:xfrm>
            <a:off x="381000" y="1066800"/>
            <a:ext cx="5600700" cy="2466975"/>
            <a:chOff x="381000" y="1066800"/>
            <a:chExt cx="5600700" cy="2466975"/>
          </a:xfrm>
        </p:grpSpPr>
        <p:pic>
          <p:nvPicPr>
            <p:cNvPr id="697" name="Google Shape;697;p15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1000" y="1066800"/>
              <a:ext cx="5600700" cy="246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15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71500" y="1285875"/>
              <a:ext cx="3238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5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1500" y="1838604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5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1500" y="2266472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5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1500" y="2667000"/>
              <a:ext cx="5219700" cy="64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15"/>
            <p:cNvSpPr/>
            <p:nvPr/>
          </p:nvSpPr>
          <p:spPr>
            <a:xfrm>
              <a:off x="1009650" y="1276350"/>
              <a:ext cx="1706999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F2937"/>
                  </a:solidFill>
                  <a:latin typeface="Arial"/>
                  <a:ea typeface="Arial"/>
                  <a:cs typeface="Arial"/>
                  <a:sym typeface="Arial"/>
                </a:rPr>
                <a:t>API 비용 제약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762000" y="1781454"/>
              <a:ext cx="33834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Nanum Gothic"/>
                <a:buNone/>
              </a:pPr>
              <a:r>
                <a:rPr lang="en-US" sz="1200" b="0" i="0" u="none" strike="noStrike" cap="none">
                  <a:solidFill>
                    <a:srgbClr val="37415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ChatGPT API 사용에 따른 비용 부담이 존재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62000" y="2209322"/>
              <a:ext cx="43092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Nanum Gothic"/>
                <a:buNone/>
              </a:pPr>
              <a:r>
                <a:rPr lang="en-US" sz="1200" b="0" i="0" u="none" strike="noStrike" cap="none">
                  <a:solidFill>
                    <a:srgbClr val="37415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모델 호출 빈도와 데이터 사용량이 증가할 수록 비용 증가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15"/>
          <p:cNvSpPr/>
          <p:nvPr/>
        </p:nvSpPr>
        <p:spPr>
          <a:xfrm>
            <a:off x="762000" y="2781300"/>
            <a:ext cx="880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해결 방안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5"/>
          <p:cNvSpPr/>
          <p:nvPr/>
        </p:nvSpPr>
        <p:spPr>
          <a:xfrm>
            <a:off x="571500" y="3086100"/>
            <a:ext cx="6263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학교 측의 지원금을 최대한 활용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15"/>
          <p:cNvGrpSpPr/>
          <p:nvPr/>
        </p:nvGrpSpPr>
        <p:grpSpPr>
          <a:xfrm>
            <a:off x="2868915" y="3762499"/>
            <a:ext cx="6454140" cy="2318796"/>
            <a:chOff x="6210300" y="3762375"/>
            <a:chExt cx="6454140" cy="2933700"/>
          </a:xfrm>
        </p:grpSpPr>
        <p:pic>
          <p:nvPicPr>
            <p:cNvPr id="708" name="Google Shape;708;p15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210300" y="3762375"/>
              <a:ext cx="5600700" cy="2933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15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400800" y="3981450"/>
              <a:ext cx="3619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15" descr="preencoded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400800" y="4555426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5" descr="preencoded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6400800" y="5204938"/>
              <a:ext cx="5219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15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00750" y="5444787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15"/>
            <p:cNvSpPr/>
            <p:nvPr/>
          </p:nvSpPr>
          <p:spPr>
            <a:xfrm>
              <a:off x="6877050" y="3971925"/>
              <a:ext cx="2072759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1F2937"/>
                  </a:solidFill>
                </a:rPr>
                <a:t>데이터 수집 </a:t>
              </a:r>
              <a:r>
                <a:rPr lang="en-US" sz="1800" b="1" i="0" u="none" strike="noStrike" cap="none">
                  <a:solidFill>
                    <a:srgbClr val="1F2937"/>
                  </a:solidFill>
                  <a:latin typeface="Arial"/>
                  <a:ea typeface="Arial"/>
                  <a:cs typeface="Arial"/>
                  <a:sym typeface="Arial"/>
                </a:rPr>
                <a:t>제약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6591300" y="4498276"/>
              <a:ext cx="5029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Nanum Gothic"/>
                <a:buNone/>
              </a:pPr>
              <a:r>
                <a:rPr lang="en-US" sz="1200" b="0" i="0" u="none" strike="noStrike" cap="none">
                  <a:solidFill>
                    <a:srgbClr val="37415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학교 홈페이지 구조 변경 시 크롤러가 오작동하거나 데이터 수집이 중단될 수 있음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6591250" y="5387637"/>
              <a:ext cx="8802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350"/>
                <a:buFont typeface="Arial"/>
                <a:buNone/>
              </a:pPr>
              <a:r>
                <a:rPr lang="en-US" sz="1350" b="1" i="0" u="none" strike="noStrike" cap="none">
                  <a:solidFill>
                    <a:srgbClr val="1F2937"/>
                  </a:solidFill>
                  <a:latin typeface="Arial"/>
                  <a:ea typeface="Arial"/>
                  <a:cs typeface="Arial"/>
                  <a:sym typeface="Arial"/>
                </a:rPr>
                <a:t>해결 방안</a:t>
              </a:r>
              <a:endParaRPr sz="1350" b="1">
                <a:solidFill>
                  <a:srgbClr val="1F2937"/>
                </a:solidFill>
              </a:endParaRPr>
            </a:p>
            <a:p>
              <a:pPr marL="0" marR="0" lvl="0" indent="0" algn="l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350"/>
                <a:buFont typeface="Arial"/>
                <a:buNone/>
              </a:pPr>
              <a:endParaRPr sz="1350" b="1">
                <a:solidFill>
                  <a:srgbClr val="1F2937"/>
                </a:solidFill>
              </a:endParaRPr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6400800" y="6467475"/>
              <a:ext cx="626364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Nanum Gothic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15"/>
          <p:cNvGrpSpPr/>
          <p:nvPr/>
        </p:nvGrpSpPr>
        <p:grpSpPr>
          <a:xfrm>
            <a:off x="6210300" y="1066800"/>
            <a:ext cx="6454140" cy="2466975"/>
            <a:chOff x="6210300" y="1066800"/>
            <a:chExt cx="6454140" cy="2466975"/>
          </a:xfrm>
        </p:grpSpPr>
        <p:grpSp>
          <p:nvGrpSpPr>
            <p:cNvPr id="718" name="Google Shape;718;p15"/>
            <p:cNvGrpSpPr/>
            <p:nvPr/>
          </p:nvGrpSpPr>
          <p:grpSpPr>
            <a:xfrm>
              <a:off x="6210300" y="1066800"/>
              <a:ext cx="6454140" cy="2466975"/>
              <a:chOff x="6210300" y="1066800"/>
              <a:chExt cx="6454140" cy="2466975"/>
            </a:xfrm>
          </p:grpSpPr>
          <p:pic>
            <p:nvPicPr>
              <p:cNvPr id="719" name="Google Shape;719;p15" descr="preencoded.png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210300" y="1066800"/>
                <a:ext cx="5600700" cy="2466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0" name="Google Shape;720;p15" descr="preencoded.png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6400800" y="1285875"/>
                <a:ext cx="285750" cy="285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1" name="Google Shape;721;p15" descr="preencoded.png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400800" y="1771650"/>
                <a:ext cx="114300" cy="15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2" name="Google Shape;722;p15" descr="preencoded.png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400800" y="2229488"/>
                <a:ext cx="114300" cy="15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3" name="Google Shape;723;p15" descr="preencoded.png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6400800" y="2667000"/>
                <a:ext cx="5219700" cy="647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4" name="Google Shape;724;p15"/>
              <p:cNvSpPr/>
              <p:nvPr/>
            </p:nvSpPr>
            <p:spPr>
              <a:xfrm>
                <a:off x="6800850" y="1276350"/>
                <a:ext cx="1798439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F2937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1F2937"/>
                    </a:solidFill>
                    <a:latin typeface="Arial"/>
                    <a:ea typeface="Arial"/>
                    <a:cs typeface="Arial"/>
                    <a:sym typeface="Arial"/>
                  </a:rPr>
                  <a:t>서버 자원 제약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6591300" y="1714500"/>
                <a:ext cx="323469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74151"/>
                  </a:buClr>
                  <a:buSzPts val="1200"/>
                  <a:buFont typeface="Nanum Gothic"/>
                  <a:buNone/>
                </a:pPr>
                <a:r>
                  <a:rPr lang="en-US" sz="1200" b="0" i="0" u="none" strike="noStrike" cap="none">
                    <a:solidFill>
                      <a:srgbClr val="374151"/>
                    </a:solidFill>
                    <a:latin typeface="NanumGothic"/>
                    <a:ea typeface="NanumGothic"/>
                    <a:cs typeface="NanumGothic"/>
                    <a:sym typeface="Nanum Gothic"/>
                  </a:rPr>
                  <a:t>벡터 임베딩 및 대규모 문서 저장 공간 부족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6591300" y="2172338"/>
                <a:ext cx="521220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74151"/>
                  </a:buClr>
                  <a:buSzPts val="1200"/>
                  <a:buFont typeface="Nanum Gothic"/>
                  <a:buNone/>
                </a:pPr>
                <a:r>
                  <a:rPr lang="en-US" sz="1200" b="0" i="0" u="none" strike="noStrike" cap="none">
                    <a:solidFill>
                      <a:srgbClr val="374151"/>
                    </a:solidFill>
                    <a:latin typeface="NanumGothic"/>
                    <a:ea typeface="NanumGothic"/>
                    <a:cs typeface="NanumGothic"/>
                    <a:sym typeface="Nanum Gothic"/>
                  </a:rPr>
                  <a:t>학교나 개인 서버 환경을 고려한 저사양 환경에서도 동작 가능해야 함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6591300" y="2781300"/>
                <a:ext cx="880289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F2937"/>
                  </a:buClr>
                  <a:buSzPts val="1350"/>
                  <a:buFont typeface="Arial"/>
                  <a:buNone/>
                </a:pPr>
                <a:r>
                  <a:rPr lang="en-US" sz="1350" b="1" i="0" u="none" strike="noStrike" cap="none">
                    <a:solidFill>
                      <a:srgbClr val="1F2937"/>
                    </a:solidFill>
                    <a:latin typeface="Arial"/>
                    <a:ea typeface="Arial"/>
                    <a:cs typeface="Arial"/>
                    <a:sym typeface="Arial"/>
                  </a:rPr>
                  <a:t>해결 방안</a:t>
                </a:r>
                <a:endPara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6400800" y="3086100"/>
                <a:ext cx="626364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74151"/>
                  </a:buClr>
                  <a:buSzPts val="1200"/>
                  <a:buFont typeface="Nanum Gothic"/>
                  <a:buNone/>
                </a:pPr>
                <a:r>
                  <a:rPr lang="en-US" sz="1200" b="0" i="0" u="none" strike="noStrike" cap="none">
                    <a:solidFill>
                      <a:srgbClr val="374151"/>
                    </a:solidFill>
                    <a:latin typeface="NanumGothic"/>
                    <a:ea typeface="NanumGothic"/>
                    <a:cs typeface="NanumGothic"/>
                    <a:sym typeface="Nanum Gothic"/>
                  </a:rPr>
                  <a:t>벡터 DB Chroma는 일정 기간별로 갱신/압축 관리가 필요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29" name="Google Shape;729;p15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00800" y="2838450"/>
              <a:ext cx="114300" cy="152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0" name="Google Shape;730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492" y="2838450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5"/>
          <p:cNvSpPr/>
          <p:nvPr/>
        </p:nvSpPr>
        <p:spPr>
          <a:xfrm>
            <a:off x="116498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20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5"/>
          <p:cNvSpPr/>
          <p:nvPr/>
        </p:nvSpPr>
        <p:spPr>
          <a:xfrm>
            <a:off x="3059375" y="5672300"/>
            <a:ext cx="6263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구조 개편 사항 인지 후 그에 맞게 유동적으로 크롤링 코드 변경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14669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314037"/>
            <a:ext cx="5562600" cy="294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9675" y="160848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48400" y="1314025"/>
            <a:ext cx="5562600" cy="29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7"/>
          <p:cNvSpPr/>
          <p:nvPr/>
        </p:nvSpPr>
        <p:spPr>
          <a:xfrm>
            <a:off x="381000" y="381000"/>
            <a:ext cx="176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기대 효과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7"/>
          <p:cNvSpPr/>
          <p:nvPr/>
        </p:nvSpPr>
        <p:spPr>
          <a:xfrm>
            <a:off x="942575" y="1570383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1F2937"/>
                </a:solidFill>
              </a:rPr>
              <a:t>재학생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8" name="Google Shape;748;p17"/>
          <p:cNvGrpSpPr/>
          <p:nvPr/>
        </p:nvGrpSpPr>
        <p:grpSpPr>
          <a:xfrm>
            <a:off x="723825" y="2254733"/>
            <a:ext cx="4876875" cy="268357"/>
            <a:chOff x="723825" y="1832113"/>
            <a:chExt cx="4876875" cy="268357"/>
          </a:xfrm>
        </p:grpSpPr>
        <p:pic>
          <p:nvPicPr>
            <p:cNvPr id="749" name="Google Shape;749;p17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3825" y="1832113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Google Shape;750;p17"/>
            <p:cNvSpPr/>
            <p:nvPr/>
          </p:nvSpPr>
          <p:spPr>
            <a:xfrm>
              <a:off x="1066800" y="1833770"/>
              <a:ext cx="4533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신입생의 학교 적응 및 커리큘럼 로드맵 구성에 용이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17"/>
          <p:cNvGrpSpPr/>
          <p:nvPr/>
        </p:nvGrpSpPr>
        <p:grpSpPr>
          <a:xfrm>
            <a:off x="723825" y="2894358"/>
            <a:ext cx="4819875" cy="266700"/>
            <a:chOff x="723825" y="2514600"/>
            <a:chExt cx="4819875" cy="266700"/>
          </a:xfrm>
        </p:grpSpPr>
        <p:pic>
          <p:nvPicPr>
            <p:cNvPr id="752" name="Google Shape;752;p17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23825" y="2552700"/>
              <a:ext cx="28575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17"/>
            <p:cNvSpPr/>
            <p:nvPr/>
          </p:nvSpPr>
          <p:spPr>
            <a:xfrm>
              <a:off x="1066800" y="2514600"/>
              <a:ext cx="4476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일관된 정보 습득으로 정보 혼란 방지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17"/>
          <p:cNvGrpSpPr/>
          <p:nvPr/>
        </p:nvGrpSpPr>
        <p:grpSpPr>
          <a:xfrm>
            <a:off x="723813" y="3595483"/>
            <a:ext cx="4876875" cy="266700"/>
            <a:chOff x="723813" y="3168100"/>
            <a:chExt cx="4876875" cy="266700"/>
          </a:xfrm>
        </p:grpSpPr>
        <p:pic>
          <p:nvPicPr>
            <p:cNvPr id="755" name="Google Shape;755;p17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23813" y="32062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6" name="Google Shape;756;p17"/>
            <p:cNvSpPr/>
            <p:nvPr/>
          </p:nvSpPr>
          <p:spPr>
            <a:xfrm>
              <a:off x="1066788" y="3168100"/>
              <a:ext cx="4533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정보 획득 시간 감소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17"/>
          <p:cNvSpPr/>
          <p:nvPr/>
        </p:nvSpPr>
        <p:spPr>
          <a:xfrm>
            <a:off x="7030175" y="1798983"/>
            <a:ext cx="4666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1F2937"/>
                </a:solidFill>
              </a:rPr>
              <a:t>학교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7"/>
          <p:cNvGrpSpPr/>
          <p:nvPr/>
        </p:nvGrpSpPr>
        <p:grpSpPr>
          <a:xfrm>
            <a:off x="6591225" y="2523108"/>
            <a:ext cx="4876950" cy="266700"/>
            <a:chOff x="6591300" y="1943100"/>
            <a:chExt cx="4876950" cy="266700"/>
          </a:xfrm>
        </p:grpSpPr>
        <p:pic>
          <p:nvPicPr>
            <p:cNvPr id="759" name="Google Shape;759;p17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91300" y="1943100"/>
              <a:ext cx="28575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0" name="Google Shape;760;p17"/>
            <p:cNvSpPr/>
            <p:nvPr/>
          </p:nvSpPr>
          <p:spPr>
            <a:xfrm>
              <a:off x="6991350" y="1943100"/>
              <a:ext cx="4476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대학교 위상 상승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17"/>
          <p:cNvGrpSpPr/>
          <p:nvPr/>
        </p:nvGrpSpPr>
        <p:grpSpPr>
          <a:xfrm>
            <a:off x="6581745" y="3209133"/>
            <a:ext cx="4934114" cy="266700"/>
            <a:chOff x="6619995" y="3086100"/>
            <a:chExt cx="4934114" cy="266700"/>
          </a:xfrm>
        </p:grpSpPr>
        <p:sp>
          <p:nvSpPr>
            <p:cNvPr id="762" name="Google Shape;762;p17"/>
            <p:cNvSpPr/>
            <p:nvPr/>
          </p:nvSpPr>
          <p:spPr>
            <a:xfrm>
              <a:off x="6991709" y="3086100"/>
              <a:ext cx="4562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500"/>
                <a:buFont typeface="Arial"/>
                <a:buNone/>
              </a:pPr>
              <a:r>
                <a:rPr lang="en-US" sz="1500" b="1">
                  <a:solidFill>
                    <a:srgbClr val="1F2937"/>
                  </a:solidFill>
                </a:rPr>
                <a:t>단순 문의 전화 감소로 인한 행정 효율 상승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3" name="Google Shape;763;p17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619995" y="30861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4" name="Google Shape;764;p17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91300" y="1779933"/>
            <a:ext cx="2857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7"/>
          <p:cNvSpPr/>
          <p:nvPr/>
        </p:nvSpPr>
        <p:spPr>
          <a:xfrm>
            <a:off x="3069450" y="5129400"/>
            <a:ext cx="605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Nanum Gothic"/>
              <a:buNone/>
            </a:pPr>
            <a:r>
              <a:rPr lang="en-US" sz="1900" b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재학생 및 교직원의 일 효율성 및 편의성 상승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7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21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96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0297"/>
            <a:ext cx="12192000" cy="676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708" y="5887811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68619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6"/>
          <p:cNvSpPr/>
          <p:nvPr/>
        </p:nvSpPr>
        <p:spPr>
          <a:xfrm>
            <a:off x="381000" y="381000"/>
            <a:ext cx="322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구현 계획 및 일정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8" name="Google Shape;77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675" y="1601100"/>
            <a:ext cx="11424645" cy="37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6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22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1589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24804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43000"/>
            <a:ext cx="1142999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2019300"/>
            <a:ext cx="5659849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2238375"/>
            <a:ext cx="2762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0100" y="27051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100" y="30099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0100" y="33147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86500" y="2019300"/>
            <a:ext cx="5524349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01175" y="2224088"/>
            <a:ext cx="361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29775" y="2690813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29775" y="29956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729775" y="330041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81000" y="3924300"/>
            <a:ext cx="11429999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71500" y="4133850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71500" y="46101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172200" y="46101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71500" y="51816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172200" y="518160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8"/>
          <p:cNvSpPr/>
          <p:nvPr/>
        </p:nvSpPr>
        <p:spPr>
          <a:xfrm>
            <a:off x="381000" y="381000"/>
            <a:ext cx="269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성과 창출 계획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8"/>
          <p:cNvSpPr/>
          <p:nvPr/>
        </p:nvSpPr>
        <p:spPr>
          <a:xfrm>
            <a:off x="571500" y="1333500"/>
            <a:ext cx="13258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동똑이 프로젝트의 결과물을 공개하고 향후 확장을 통해 더 많은 학생들과 교육 현장에서 가치를 제공하기 위해 다음과 같은 계획을 세우고 있습니다.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8"/>
          <p:cNvSpPr/>
          <p:nvPr/>
        </p:nvSpPr>
        <p:spPr>
          <a:xfrm>
            <a:off x="962025" y="2247900"/>
            <a:ext cx="1282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GitHub 공개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18"/>
          <p:cNvSpPr/>
          <p:nvPr/>
        </p:nvSpPr>
        <p:spPr>
          <a:xfrm>
            <a:off x="1009650" y="2667000"/>
            <a:ext cx="141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예상 마감일: 12/2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8"/>
          <p:cNvSpPr/>
          <p:nvPr/>
        </p:nvSpPr>
        <p:spPr>
          <a:xfrm>
            <a:off x="1009650" y="2971800"/>
            <a:ext cx="1120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소스 코드 공개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8"/>
          <p:cNvSpPr/>
          <p:nvPr/>
        </p:nvSpPr>
        <p:spPr>
          <a:xfrm>
            <a:off x="1047750" y="3276600"/>
            <a:ext cx="180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오픈소스 커뮤니티 기여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18"/>
          <p:cNvSpPr/>
          <p:nvPr/>
        </p:nvSpPr>
        <p:spPr>
          <a:xfrm>
            <a:off x="6977425" y="2233613"/>
            <a:ext cx="166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소프트웨어</a:t>
            </a:r>
            <a:r>
              <a:rPr lang="en-US" sz="15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8"/>
          <p:cNvSpPr/>
          <p:nvPr/>
        </p:nvSpPr>
        <p:spPr>
          <a:xfrm>
            <a:off x="6939325" y="2652713"/>
            <a:ext cx="141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예상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마감일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12/2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8"/>
          <p:cNvSpPr/>
          <p:nvPr/>
        </p:nvSpPr>
        <p:spPr>
          <a:xfrm>
            <a:off x="6958375" y="2957513"/>
            <a:ext cx="162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SW 등록 저널에 등록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8"/>
          <p:cNvSpPr/>
          <p:nvPr/>
        </p:nvSpPr>
        <p:spPr>
          <a:xfrm>
            <a:off x="6920275" y="3262313"/>
            <a:ext cx="1120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품질 인증 획득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8"/>
          <p:cNvSpPr/>
          <p:nvPr/>
        </p:nvSpPr>
        <p:spPr>
          <a:xfrm>
            <a:off x="904875" y="411480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향후 확장 계획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8"/>
          <p:cNvSpPr/>
          <p:nvPr/>
        </p:nvSpPr>
        <p:spPr>
          <a:xfrm>
            <a:off x="800100" y="4533900"/>
            <a:ext cx="2000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기능 확장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8"/>
          <p:cNvSpPr/>
          <p:nvPr/>
        </p:nvSpPr>
        <p:spPr>
          <a:xfrm>
            <a:off x="800100" y="4762500"/>
            <a:ext cx="2400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캘린더 연동, 파일 첨부 기능 추가 등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8"/>
          <p:cNvSpPr/>
          <p:nvPr/>
        </p:nvSpPr>
        <p:spPr>
          <a:xfrm>
            <a:off x="6400800" y="4533900"/>
            <a:ext cx="1817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데이터베이스 확대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18"/>
          <p:cNvSpPr/>
          <p:nvPr/>
        </p:nvSpPr>
        <p:spPr>
          <a:xfrm>
            <a:off x="6400800" y="4762500"/>
            <a:ext cx="1817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교내 모든 정보 시스템 연동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18"/>
          <p:cNvSpPr/>
          <p:nvPr/>
        </p:nvSpPr>
        <p:spPr>
          <a:xfrm>
            <a:off x="800100" y="5105400"/>
            <a:ext cx="2009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앱스토어 등록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8"/>
          <p:cNvSpPr/>
          <p:nvPr/>
        </p:nvSpPr>
        <p:spPr>
          <a:xfrm>
            <a:off x="800100" y="5334000"/>
            <a:ext cx="2411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모바일 환경에서도 편리한 이용 가능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8"/>
          <p:cNvSpPr/>
          <p:nvPr/>
        </p:nvSpPr>
        <p:spPr>
          <a:xfrm>
            <a:off x="6400800" y="5105400"/>
            <a:ext cx="165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특허 출원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8"/>
          <p:cNvSpPr/>
          <p:nvPr/>
        </p:nvSpPr>
        <p:spPr>
          <a:xfrm>
            <a:off x="6400800" y="5334000"/>
            <a:ext cx="19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独创적 기술에 대한 특허 보호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8"/>
          <p:cNvSpPr/>
          <p:nvPr/>
        </p:nvSpPr>
        <p:spPr>
          <a:xfrm>
            <a:off x="381000" y="6210300"/>
            <a:ext cx="1143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Nanum Gothic"/>
              <a:buNone/>
            </a:pPr>
            <a:r>
              <a:rPr lang="en-US" sz="150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학생들을 위한 지속적인 정보 제공 서비스를 목표로 합니다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8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23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g3993f38dbd5_0_7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3993f38dbd5_0_7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3993f38dbd5_0_7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3993f38dbd5_0_7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9526" y="2799808"/>
            <a:ext cx="10573524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3993f38dbd5_0_71"/>
          <p:cNvSpPr/>
          <p:nvPr/>
        </p:nvSpPr>
        <p:spPr>
          <a:xfrm>
            <a:off x="4318088" y="3037950"/>
            <a:ext cx="43164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Nanum Gothic"/>
              <a:buNone/>
            </a:pPr>
            <a:r>
              <a:rPr lang="en-US" sz="5000" b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감사합니다</a:t>
            </a:r>
            <a:endParaRPr sz="5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3993f38dbd5_0_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993f38dbd5_0_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993f38dbd5_0_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762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993f38dbd5_0_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381000"/>
            <a:ext cx="25445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993f38dbd5_0_10"/>
          <p:cNvSpPr/>
          <p:nvPr/>
        </p:nvSpPr>
        <p:spPr>
          <a:xfrm>
            <a:off x="381000" y="351841"/>
            <a:ext cx="22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66534"/>
                </a:solidFill>
              </a:rPr>
              <a:t>목차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3993f38dbd5_0_10"/>
          <p:cNvSpPr/>
          <p:nvPr/>
        </p:nvSpPr>
        <p:spPr>
          <a:xfrm>
            <a:off x="1314050" y="2130050"/>
            <a:ext cx="4181700" cy="35763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91" name="Google Shape;91;g3993f38dbd5_0_10"/>
          <p:cNvSpPr txBox="1"/>
          <p:nvPr/>
        </p:nvSpPr>
        <p:spPr>
          <a:xfrm>
            <a:off x="1550000" y="2371250"/>
            <a:ext cx="37983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AutoNum type="arabicPeriod"/>
            </a:pPr>
            <a:r>
              <a:rPr lang="en-US" sz="21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프로젝트 개요</a:t>
            </a:r>
            <a:endParaRPr sz="21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AutoNum type="arabicPeriod"/>
            </a:pPr>
            <a:r>
              <a:rPr lang="en-US" sz="21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현행의 문제점 및 선행 연구</a:t>
            </a:r>
            <a:endParaRPr sz="21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AutoNum type="arabicPeriod"/>
            </a:pPr>
            <a:r>
              <a:rPr lang="en-US" sz="21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개발 목표 및 개발 내용</a:t>
            </a:r>
            <a:endParaRPr sz="21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AutoNum type="arabicPeriod"/>
            </a:pPr>
            <a:r>
              <a:rPr lang="en-US" sz="21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기대효과</a:t>
            </a:r>
            <a:endParaRPr sz="21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AutoNum type="arabicPeriod"/>
            </a:pPr>
            <a:r>
              <a:rPr lang="en-US" sz="21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진행 상황 및 추진일정</a:t>
            </a:r>
            <a:endParaRPr sz="21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92" name="Google Shape;92;g3993f38dbd5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5374" y="2282125"/>
            <a:ext cx="3052300" cy="34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94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694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9592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1527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43000"/>
            <a:ext cx="11429996" cy="143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1390650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2881313"/>
            <a:ext cx="36576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57400" y="3090863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67200" y="2881313"/>
            <a:ext cx="36576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24550" y="309086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53400" y="2881313"/>
            <a:ext cx="36576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53613" y="3090863"/>
            <a:ext cx="2571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1000" y="4862513"/>
            <a:ext cx="114300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5072063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1500" y="55102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72200" y="55102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1500" y="59197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72200" y="5919788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/>
          <p:nvPr/>
        </p:nvSpPr>
        <p:spPr>
          <a:xfrm>
            <a:off x="381000" y="381000"/>
            <a:ext cx="258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971550" y="13716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동똑이란?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09600" y="1790700"/>
            <a:ext cx="109728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"동국대학교 똑똑이"의 줄임말로, 동국대학교의 내규, 학과별 정보, 부서별 정보 등 학교의 전반적인 정보를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대화형으로 제공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해주는 AI 챗봇 서비스</a:t>
            </a:r>
            <a:endParaRPr sz="1350">
              <a:solidFill>
                <a:srgbClr val="37415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생성형 AI 기술을 활용하여 기존 챗봇의 한계를 극복하고 학생들의 정보 습득에 편리함을 제공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함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1720810" y="3567113"/>
            <a:ext cx="978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내규 정보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118235" y="3910013"/>
            <a:ext cx="218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학교 정책, 규정, 절차에 대한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306830" y="4138613"/>
            <a:ext cx="180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정보를 대화형으로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5492710" y="3567113"/>
            <a:ext cx="1206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학과별 정보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4615815" y="3910013"/>
            <a:ext cx="296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각 학과별 일정, 과목 정보, 커리큘럼 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5450205" y="4138613"/>
            <a:ext cx="1291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맞춤형 정보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9378910" y="3567113"/>
            <a:ext cx="1206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부서별 정보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8976360" y="3910013"/>
            <a:ext cx="201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학생처, 장학처, 입학처 등 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8753475" y="4138613"/>
            <a:ext cx="245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부서별 연락처 및 업무 내용 안내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819150" y="5053013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차별점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800100" y="5472113"/>
            <a:ext cx="606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템플릿 기반 응답 구조가 아닌, </a:t>
            </a: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자연어 이해 능력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으로적 절한 답변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6400800" y="5472113"/>
            <a:ext cx="5063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맥락 기반 답변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으로 이어지는 대화에서도 일관된 정보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800100" y="5881688"/>
            <a:ext cx="5623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링크 중심이 아닌, </a:t>
            </a: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정확한 정보 매칭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으로 부정확한 정보 노출 방지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6400800" y="5881688"/>
            <a:ext cx="5429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 추가 탐색 없이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필요한 정보를 즉시 확인할 수 있는 구조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4</a:t>
            </a: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381000"/>
            <a:ext cx="3276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1143000"/>
            <a:ext cx="11430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20193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" y="21717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0300" y="20193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35814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10300" y="35814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5067300"/>
            <a:ext cx="11430001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" y="5334000"/>
            <a:ext cx="1714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>
            <a:off x="381000" y="381000"/>
            <a:ext cx="393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현재 시스템의 문제점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533400" y="129540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현재 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운영중인 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동국대학교의 챗봇 서비스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의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구조적 한계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1257300" y="2171700"/>
            <a:ext cx="4572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템플릿 기반 응답 구조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257300" y="2514600"/>
            <a:ext cx="45720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사전에 정해진 질문-답변 형식을 기준으로 작동하기 때문에, 템플릿을 벗어난 질문이나 복합적인 맥락을 요구하는 문의에는 적절한 답변을 제공하지 못합니다.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7086600" y="2171700"/>
            <a:ext cx="4572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링크 중심의 반환 방식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7086600" y="2514600"/>
            <a:ext cx="4572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설명이나 요약이 아닌 링크 중심의 반환 방식으로 제한되어 있어, 사용자가 질문에 대한 직접적인 답을 얻기 어렵습니다.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1257300" y="3733800"/>
            <a:ext cx="4572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정보 정확도의 리스크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1257300" y="4076700"/>
            <a:ext cx="45720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사용자가 의도한 질문과 연결된 링크의 내용이 일치하지 않을 가능성이 존재하여, 부정확한 정보에 노출될 수 있습니다. 이는 챗봇 서비스에 대한 신뢰 저하로 이어질 수 있습니다.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7086600" y="3733800"/>
            <a:ext cx="4572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추가 탐색 부담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7086600" y="4076700"/>
            <a:ext cx="45720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원하는 정보에 접근하기 위해 사용자는 여러 페이지를 추가로 탐색해야 하는 불편을 겪게 됩니다. 이러한 추가 탐색 부담은 챗봇의 핵심 목적과 상충하며, 전체적인 사용자 경험을 저해합니다.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819150" y="5219700"/>
            <a:ext cx="1083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결론: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현재 챗봇 시스템은 보다 유연한 자연어 이해 능력, 맥락 기반 답변 제공, 정확한 정보 매칭, 그리고 사용자가 추가 탐색 없이 필요한 정보를 즉시 확인할 수 있는 구조로의 전환이 필요합니다.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93550" y="37719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" y="37719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93550" y="21717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658700" y="2218950"/>
            <a:ext cx="30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1</a:t>
            </a:r>
            <a:endParaRPr sz="1900" b="1"/>
          </a:p>
        </p:txBody>
      </p:sp>
      <p:sp>
        <p:nvSpPr>
          <p:cNvPr id="166" name="Google Shape;166;p4"/>
          <p:cNvSpPr txBox="1"/>
          <p:nvPr/>
        </p:nvSpPr>
        <p:spPr>
          <a:xfrm>
            <a:off x="6527200" y="2218950"/>
            <a:ext cx="30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3 </a:t>
            </a:r>
            <a:endParaRPr sz="1900" b="1"/>
          </a:p>
        </p:txBody>
      </p:sp>
      <p:sp>
        <p:nvSpPr>
          <p:cNvPr id="167" name="Google Shape;167;p4"/>
          <p:cNvSpPr txBox="1"/>
          <p:nvPr/>
        </p:nvSpPr>
        <p:spPr>
          <a:xfrm>
            <a:off x="6527200" y="3820699"/>
            <a:ext cx="30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4</a:t>
            </a:r>
            <a:endParaRPr sz="1900" b="1"/>
          </a:p>
        </p:txBody>
      </p:sp>
      <p:sp>
        <p:nvSpPr>
          <p:cNvPr id="168" name="Google Shape;168;p4"/>
          <p:cNvSpPr txBox="1"/>
          <p:nvPr/>
        </p:nvSpPr>
        <p:spPr>
          <a:xfrm>
            <a:off x="667050" y="3800100"/>
            <a:ext cx="30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2</a:t>
            </a:r>
            <a:endParaRPr sz="1900" b="1"/>
          </a:p>
        </p:txBody>
      </p:sp>
      <p:sp>
        <p:nvSpPr>
          <p:cNvPr id="169" name="Google Shape;169;p4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5</a:t>
            </a: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381000"/>
            <a:ext cx="259094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600" y="1827965"/>
            <a:ext cx="11429999" cy="19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351929"/>
            <a:ext cx="1143000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40795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6493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2121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42002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194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54308" y="1833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0925" y="2175975"/>
            <a:ext cx="11430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40795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36493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52121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42002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194" y="225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0925" y="2976075"/>
            <a:ext cx="11430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40795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36493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52121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42002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194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54308" y="3052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40795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36493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2121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42002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194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54308" y="34713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59575" y="4409200"/>
            <a:ext cx="4645901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11975" y="4590163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11975" y="4961638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11975" y="527596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42625" y="4423525"/>
            <a:ext cx="4280799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95025" y="4604488"/>
            <a:ext cx="1428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95025" y="497596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95025" y="5290288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"/>
          <p:cNvSpPr/>
          <p:nvPr/>
        </p:nvSpPr>
        <p:spPr>
          <a:xfrm>
            <a:off x="381000" y="381000"/>
            <a:ext cx="310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경쟁 서비스 분석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457200" y="1299675"/>
            <a:ext cx="272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챗봇 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2964250" y="1420651"/>
            <a:ext cx="1743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ChatGPT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4558902" y="1426295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서강대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457200" y="1874563"/>
            <a:ext cx="2728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학과별 맞춤 답변 기능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457200" y="2293663"/>
            <a:ext cx="2728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정보의 최신성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9688116" y="2282964"/>
            <a:ext cx="2122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1일 4회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457200" y="2680666"/>
            <a:ext cx="2728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LLM 모델 종류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2964314" y="2691365"/>
            <a:ext cx="1743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Chat GPT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4448785" y="2691365"/>
            <a:ext cx="1366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Chat GPT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5701010" y="2691365"/>
            <a:ext cx="129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정보 없음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6993880" y="2691365"/>
            <a:ext cx="1086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정보 없음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9688116" y="2691365"/>
            <a:ext cx="212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Chat GPT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457200" y="3093763"/>
            <a:ext cx="2728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개인별 이전 대화내역 저장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457200" y="3512874"/>
            <a:ext cx="2728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상황별 담당 부서 연락처 안내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378675" y="4561600"/>
            <a:ext cx="3800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핵심 분석 결과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1302475" y="4904488"/>
            <a:ext cx="48693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모든 대학 챗봇이 </a:t>
            </a: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학과별 맞춤 답변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기능을 제대로 구현하지 못함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1302475" y="5218813"/>
            <a:ext cx="499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정보의 최신성 측면에서도 모든 챗봇이 특출난 성능을 보이지 못함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6814100" y="4575925"/>
            <a:ext cx="305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동국대 동똑이의 차별점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6785525" y="4918813"/>
            <a:ext cx="31434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학과별 맞춤 답변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기능을 성공적으로 구현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6785525" y="5233138"/>
            <a:ext cx="33033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매일 4회 자동 업데이트되는 </a:t>
            </a: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최신 정보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6968077" y="1423493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rgbClr val="FFFFFF"/>
                </a:solidFill>
              </a:rPr>
              <a:t>건국대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8315227" y="1423493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rgbClr val="FFFFFF"/>
                </a:solidFill>
              </a:rPr>
              <a:t>동국대(기존)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0099952" y="1423493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rgbClr val="FFFFFF"/>
                </a:solidFill>
              </a:rPr>
              <a:t>동국대(동똑이)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5763477" y="1422403"/>
            <a:ext cx="113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FFFFFF"/>
                </a:solidFill>
              </a:rPr>
              <a:t>서울여대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9203" y="2652224"/>
            <a:ext cx="19050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5"/>
          <p:cNvCxnSpPr/>
          <p:nvPr/>
        </p:nvCxnSpPr>
        <p:spPr>
          <a:xfrm>
            <a:off x="393250" y="1304450"/>
            <a:ext cx="2522700" cy="45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5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6</a:t>
            </a: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5410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224804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066800"/>
            <a:ext cx="36576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21621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31765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42052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67200" y="1066800"/>
            <a:ext cx="36576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7700" y="21621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7700" y="31765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77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53400" y="1066800"/>
            <a:ext cx="36576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43900" y="21621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43900" y="31765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439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5457009"/>
            <a:ext cx="11430002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" y="5981700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40126" y="5966305"/>
            <a:ext cx="104775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"/>
          <p:cNvSpPr/>
          <p:nvPr/>
        </p:nvSpPr>
        <p:spPr>
          <a:xfrm>
            <a:off x="381000" y="381000"/>
            <a:ext cx="269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기술 동향 분석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971550" y="1276350"/>
            <a:ext cx="2621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대형 언어 모델 (LLM)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6"/>
          <p:cNvSpPr/>
          <p:nvPr/>
        </p:nvSpPr>
        <p:spPr>
          <a:xfrm>
            <a:off x="800100" y="21240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OpenAI GPT-4o / GPT-4o mini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한국어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에 최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적화된 최신 멀티모달 LLM, 다국어 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질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의응답과 지식 보강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6"/>
          <p:cNvSpPr/>
          <p:nvPr/>
        </p:nvSpPr>
        <p:spPr>
          <a:xfrm>
            <a:off x="800100" y="3138488"/>
            <a:ext cx="3048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Google Gemini 1.5 Pro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컨텍스트 윈도우가 길어 대용량 문서 기반 RAG 답변 정확도를 높임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800100" y="41671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Meta Llama-3 70B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오픈소스 LLM 중 상위 성능으로, 사내 데이터와 결합해 RAG 구축에 활용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857750" y="1276350"/>
            <a:ext cx="234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임베딩 검색 인프라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4686300" y="21240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Sentence Transformers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(KU RE-v1, KoSim CSE 등): 한국어 문장 임베딩 품질이 높아 공지 규정 같은 비정형 문서 검색에 적합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4686300" y="31384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FAISS / Chroma DB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수십만 청크를 빠르게 탐색하는 벡터 DB로, 하이브리드 검색 및 재빌드 자동화를 지원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4686300" y="4191000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Elasticsearch + ELSER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전통적 키워드 · BM25와 Dense Retrieval을 결합한 하이브리드 검색으로 RAG 정밀도를 끌어 올림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8820150" y="1257300"/>
            <a:ext cx="2800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파이프라인 </a:t>
            </a:r>
            <a:r>
              <a:rPr lang="en-US" sz="1800" b="1">
                <a:solidFill>
                  <a:srgbClr val="1F2937"/>
                </a:solidFill>
              </a:rPr>
              <a:t>/ 워크플로우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8572500" y="21240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LangChain / LlamaIndex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프롬프트 템플릿, 체인, 메모리 등을 모듈화해 RAG 워크플로를 빠르게 조립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8572500" y="3138488"/>
            <a:ext cx="3048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Airflow / Prefect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크롤링 전처리 인덱스 재생성 작업을 스케줄링해 최신 데이터를 유지 기반 채팅 및 세션 모니터링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8572500" y="4191000"/>
            <a:ext cx="3048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FastAPI / Flask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: 경량 REST API로 외부 서비스와 연동하며, 세션 모니터링 엔드포인트를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533400" y="560070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참고 연구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714375" y="5943600"/>
            <a:ext cx="5009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“KURE : Korea University Retrieval Embedding model” 고려대학교 NLP &amp; AI 연구실 + HIAI.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6121099" y="5928205"/>
            <a:ext cx="5499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Nanum Gothic"/>
              <a:buNone/>
            </a:pPr>
            <a:r>
              <a:rPr lang="en-US" sz="10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“IRAG Frameworks: LangChain vs LangGraph vs LlamaIndex vs Haystack vs DSPy” (Cem Dilmegani, Ekrem Sarı, 2025)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487245" y="1231801"/>
            <a:ext cx="406500" cy="4065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6"/>
          <p:cNvSpPr txBox="1"/>
          <p:nvPr/>
        </p:nvSpPr>
        <p:spPr>
          <a:xfrm>
            <a:off x="540745" y="1211850"/>
            <a:ext cx="31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1</a:t>
            </a:r>
            <a:endParaRPr sz="1700" b="1"/>
          </a:p>
        </p:txBody>
      </p:sp>
      <p:sp>
        <p:nvSpPr>
          <p:cNvPr id="285" name="Google Shape;285;p6"/>
          <p:cNvSpPr/>
          <p:nvPr/>
        </p:nvSpPr>
        <p:spPr>
          <a:xfrm>
            <a:off x="4373570" y="1211851"/>
            <a:ext cx="406500" cy="4065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6"/>
          <p:cNvSpPr txBox="1"/>
          <p:nvPr/>
        </p:nvSpPr>
        <p:spPr>
          <a:xfrm>
            <a:off x="4427070" y="1191900"/>
            <a:ext cx="31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2</a:t>
            </a:r>
            <a:endParaRPr sz="1700" b="1"/>
          </a:p>
        </p:txBody>
      </p:sp>
      <p:sp>
        <p:nvSpPr>
          <p:cNvPr id="287" name="Google Shape;287;p6"/>
          <p:cNvSpPr/>
          <p:nvPr/>
        </p:nvSpPr>
        <p:spPr>
          <a:xfrm>
            <a:off x="8259895" y="1211926"/>
            <a:ext cx="406500" cy="4065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"/>
          <p:cNvSpPr txBox="1"/>
          <p:nvPr/>
        </p:nvSpPr>
        <p:spPr>
          <a:xfrm>
            <a:off x="8313395" y="1191975"/>
            <a:ext cx="31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3</a:t>
            </a:r>
            <a:endParaRPr sz="1700" b="1"/>
          </a:p>
        </p:txBody>
      </p:sp>
      <p:sp>
        <p:nvSpPr>
          <p:cNvPr id="289" name="Google Shape;289;p6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0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70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5943600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381000"/>
            <a:ext cx="249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1143000"/>
            <a:ext cx="11429999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1390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18192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10300" y="18192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25050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10300" y="25050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3390900"/>
            <a:ext cx="11429999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" y="3638550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" y="40671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0300" y="40671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" y="47529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0300" y="47529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1000" y="5638800"/>
            <a:ext cx="11430002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5857875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6210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7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254550" y="6210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7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937599" y="62103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7"/>
          <p:cNvSpPr/>
          <p:nvPr/>
        </p:nvSpPr>
        <p:spPr>
          <a:xfrm>
            <a:off x="381000" y="381000"/>
            <a:ext cx="299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프로젝트 필요성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914400" y="13716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기존 시스템의 한계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7"/>
          <p:cNvSpPr/>
          <p:nvPr/>
        </p:nvSpPr>
        <p:spPr>
          <a:xfrm>
            <a:off x="1009650" y="1790700"/>
            <a:ext cx="4800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템플릿 기반 응답 구조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1009650" y="2057400"/>
            <a:ext cx="57606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미리 정해진 질문-답변 형식에 묶여 있어 새로운 질문에는 적절한 답변을 제공하지 못함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"/>
          <p:cNvSpPr/>
          <p:nvPr/>
        </p:nvSpPr>
        <p:spPr>
          <a:xfrm>
            <a:off x="6610350" y="1790700"/>
            <a:ext cx="364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맥락 기반 답변 부족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6610350" y="2057400"/>
            <a:ext cx="43776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이어지는 대화에서 일관된 답변을 제공하지 못해 사용자 혼란 초래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/>
          <p:nvPr/>
        </p:nvSpPr>
        <p:spPr>
          <a:xfrm>
            <a:off x="1009650" y="2476500"/>
            <a:ext cx="3886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링크 중심 응답 방식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1009650" y="2743200"/>
            <a:ext cx="4663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사용자가 질문에 대한 직접적인 답을 얻기 어렵고, 추가 탐색 부담 발생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6610350" y="2476500"/>
            <a:ext cx="4095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정보 정확도 문제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6610350" y="2743200"/>
            <a:ext cx="49149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연결된 링크 내용과 실제 질문에 대한 정보가 일치하지 않을 가능성이 존재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857250" y="36195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동똑이가 해결할 수 있는 문제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7"/>
          <p:cNvSpPr/>
          <p:nvPr/>
        </p:nvSpPr>
        <p:spPr>
          <a:xfrm>
            <a:off x="1009650" y="4038600"/>
            <a:ext cx="4467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유연한 자연어 이해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1009650" y="4305300"/>
            <a:ext cx="5360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템플릿에 구애받지 않고 다양한 질문 형태를 이해하여 보다 자연스러운 대화 가능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6610350" y="4038600"/>
            <a:ext cx="30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맥락 기반 답변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6610350" y="4305300"/>
            <a:ext cx="3691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이어지는 대화에서도 일관되고 관련성 높은 답변을 제공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1009650" y="4724400"/>
            <a:ext cx="3562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정확한 정보 매칭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1009650" y="4991100"/>
            <a:ext cx="4274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원하는 정보에 대한 직접적인 답을 제공하여 추가 탐색 필요 없음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6610350" y="4724400"/>
            <a:ext cx="295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출처 인용 시스템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7"/>
          <p:cNvSpPr/>
          <p:nvPr/>
        </p:nvSpPr>
        <p:spPr>
          <a:xfrm>
            <a:off x="6610350" y="4991100"/>
            <a:ext cx="3543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답변에 출처를 포함하여 정보의 정확도와 신뢰성 보장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7"/>
          <p:cNvSpPr/>
          <p:nvPr/>
        </p:nvSpPr>
        <p:spPr>
          <a:xfrm>
            <a:off x="838200" y="5829300"/>
            <a:ext cx="11049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학생 편의성 향상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876300" y="6210300"/>
            <a:ext cx="368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시간 절약: 추가 탐색 없이 필요한 정보 즉시 확보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4559350" y="6210300"/>
            <a:ext cx="3669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이용 편의: 친숙한 대화형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인터페이스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로 정보 접근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8242399" y="6210300"/>
            <a:ext cx="3760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정보 신뢰: 정확하고 최신화된 정보로 신뢰성 확보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8</a:t>
            </a:r>
            <a:r>
              <a:rPr lang="en-US" sz="120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9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9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5819775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762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81000"/>
            <a:ext cx="14669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43000"/>
            <a:ext cx="11429996" cy="143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1409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2805113"/>
            <a:ext cx="5600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1500" y="299561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6750" y="3109913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4291013"/>
            <a:ext cx="52197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4291025"/>
            <a:ext cx="3903749" cy="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10300" y="2805113"/>
            <a:ext cx="5600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00800" y="299561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24625" y="3109913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00800" y="4291013"/>
            <a:ext cx="52197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400800" y="4291025"/>
            <a:ext cx="2471424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1000" y="4786313"/>
            <a:ext cx="5600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71500" y="497681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8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85800" y="50911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6272213"/>
            <a:ext cx="52197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8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71500" y="6272222"/>
            <a:ext cx="7355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10300" y="4786313"/>
            <a:ext cx="5600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8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400800" y="497681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8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15100" y="50911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00800" y="6272213"/>
            <a:ext cx="52197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8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400800" y="6272227"/>
            <a:ext cx="5219699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8"/>
          <p:cNvSpPr/>
          <p:nvPr/>
        </p:nvSpPr>
        <p:spPr>
          <a:xfrm>
            <a:off x="381000" y="381000"/>
            <a:ext cx="176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개발 목표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952500" y="13716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챗봇 시스템 개발 총 목표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609600" y="1790700"/>
            <a:ext cx="109728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18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anum Gothic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동국대학교 재학생들이 학교의 다양한 정보</a:t>
            </a:r>
            <a:r>
              <a:rPr lang="en-US" sz="135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와 학과별 맞춤 정보를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보다 편리하고 빠르게 접근할 수 있도록,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생성형 AI 기술을 활용한 '동똑이'를 </a:t>
            </a:r>
            <a:r>
              <a:rPr lang="en-US" sz="1350" b="1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오픈 소스를 이용하여 </a:t>
            </a:r>
            <a:r>
              <a:rPr lang="en-US" sz="1350" b="1" i="0" u="none" strike="noStrike" cap="none">
                <a:solidFill>
                  <a:srgbClr val="166534"/>
                </a:solidFill>
                <a:latin typeface="NanumGothic"/>
                <a:ea typeface="NanumGothic"/>
                <a:cs typeface="NanumGothic"/>
                <a:sym typeface="Nanum Gothic"/>
              </a:rPr>
              <a:t>개발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하는 것입니다.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/>
          <p:cNvSpPr/>
          <p:nvPr/>
        </p:nvSpPr>
        <p:spPr>
          <a:xfrm>
            <a:off x="1066800" y="3052763"/>
            <a:ext cx="2247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자연어 이해 능력 향상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571500" y="3490913"/>
            <a:ext cx="52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사용자의 자연어 질문에 적절한 답변을 생성할 수 있는 AI 모델을 개발합니다.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571500" y="4062412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현재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5133975" y="4062412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목표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6896100" y="3052763"/>
            <a:ext cx="2933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하이브리드 검색 시스템 구축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6400800" y="3490913"/>
            <a:ext cx="52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하이브리드 검색 구조를 통해, 정확하고 빠른 정보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를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 제공 가능하도록 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6400800" y="4062412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현재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10963275" y="4062412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목표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8"/>
          <p:cNvSpPr/>
          <p:nvPr/>
        </p:nvSpPr>
        <p:spPr>
          <a:xfrm>
            <a:off x="1066800" y="5033963"/>
            <a:ext cx="2476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학과별 맞춤형 답변 기능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/>
          <p:nvPr/>
        </p:nvSpPr>
        <p:spPr>
          <a:xfrm>
            <a:off x="571500" y="5472113"/>
            <a:ext cx="52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각 학과별 정보에 특화된 LLM 모델을 통해, 정확한 학과 관련 정보를 제공할 수 있도록 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571500" y="6043613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현재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>
            <a:off x="5133975" y="6043613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목표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8"/>
          <p:cNvSpPr/>
          <p:nvPr/>
        </p:nvSpPr>
        <p:spPr>
          <a:xfrm>
            <a:off x="6896100" y="5033963"/>
            <a:ext cx="2247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최신 정보 제공 시스템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"/>
          <p:cNvSpPr/>
          <p:nvPr/>
        </p:nvSpPr>
        <p:spPr>
          <a:xfrm>
            <a:off x="6400800" y="5472113"/>
            <a:ext cx="52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anum Gothic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학교 공지사항을 주기적으로 수집</a:t>
            </a:r>
            <a:r>
              <a:rPr lang="en-US" sz="1200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/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anumGothic"/>
                <a:ea typeface="NanumGothic"/>
                <a:cs typeface="NanumGothic"/>
                <a:sym typeface="Nanum Gothic"/>
              </a:rPr>
              <a:t>정제하여, 사용자가 최신 정보에 접근할 수 있도록 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6400800" y="6043613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현재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10963275" y="6043613"/>
            <a:ext cx="78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anum Gothic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목표 시스템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8"/>
          <p:cNvSpPr/>
          <p:nvPr/>
        </p:nvSpPr>
        <p:spPr>
          <a:xfrm>
            <a:off x="11544300" y="6562725"/>
            <a:ext cx="50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Nanum Gothic"/>
              <a:buNone/>
            </a:pPr>
            <a:r>
              <a:rPr lang="en-US" sz="1200">
                <a:solidFill>
                  <a:srgbClr val="4B5563"/>
                </a:solidFill>
                <a:latin typeface="NanumGothic"/>
                <a:ea typeface="NanumGothic"/>
                <a:cs typeface="NanumGothic"/>
                <a:sym typeface="Nanum Gothic"/>
              </a:rPr>
              <a:t>9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1806</Words>
  <Application>Microsoft Macintosh PowerPoint</Application>
  <PresentationFormat>와이드스크린</PresentationFormat>
  <Paragraphs>337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Calibri</vt:lpstr>
      <vt:lpstr>Nanum Gothic</vt:lpstr>
      <vt:lpstr>Arial</vt:lpstr>
      <vt:lpstr>NanumGothic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육심호</cp:lastModifiedBy>
  <cp:revision>3</cp:revision>
  <dcterms:created xsi:type="dcterms:W3CDTF">2025-11-11T17:48:52Z</dcterms:created>
  <dcterms:modified xsi:type="dcterms:W3CDTF">2025-11-12T14:19:43Z</dcterms:modified>
</cp:coreProperties>
</file>